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6" autoAdjust="0"/>
    <p:restoredTop sz="94660"/>
  </p:normalViewPr>
  <p:slideViewPr>
    <p:cSldViewPr snapToGrid="0">
      <p:cViewPr varScale="1">
        <p:scale>
          <a:sx n="84" d="100"/>
          <a:sy n="84" d="100"/>
        </p:scale>
        <p:origin x="5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2/6/2026</a:t>
            </a:r>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2/6/2026</a:t>
            </a:r>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2/6/2026</a:t>
            </a:r>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2/6/2026</a:t>
            </a:r>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Control interaction with mission systems</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Shipboard Power System Fundamentals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6 February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3602583337"/>
              </p:ext>
            </p:extLst>
          </p:nvPr>
        </p:nvGraphicFramePr>
        <p:xfrm>
          <a:off x="1245870" y="1690688"/>
          <a:ext cx="10107930" cy="2804160"/>
        </p:xfrm>
        <a:graphic>
          <a:graphicData uri="http://schemas.openxmlformats.org/drawingml/2006/table">
            <a:tbl>
              <a:tblPr/>
              <a:tblGrid>
                <a:gridCol w="7429500">
                  <a:extLst>
                    <a:ext uri="{9D8B030D-6E8A-4147-A177-3AD203B41FA5}">
                      <a16:colId xmlns:a16="http://schemas.microsoft.com/office/drawing/2014/main" val="136993684"/>
                    </a:ext>
                  </a:extLst>
                </a:gridCol>
                <a:gridCol w="2678430">
                  <a:extLst>
                    <a:ext uri="{9D8B030D-6E8A-4147-A177-3AD203B41FA5}">
                      <a16:colId xmlns:a16="http://schemas.microsoft.com/office/drawing/2014/main" val="3524295997"/>
                    </a:ext>
                  </a:extLst>
                </a:gridCol>
              </a:tblGrid>
              <a:tr h="0">
                <a:tc>
                  <a:txBody>
                    <a:bodyPr/>
                    <a:lstStyle/>
                    <a:p>
                      <a:pPr>
                        <a:buNone/>
                      </a:pPr>
                      <a:r>
                        <a:rPr lang="en-US" sz="2000" kern="1200" dirty="0">
                          <a:solidFill>
                            <a:schemeClr val="tx1"/>
                          </a:solidFill>
                          <a:latin typeface="+mn-lt"/>
                          <a:ea typeface="+mn-ea"/>
                          <a:cs typeface="+mn-cs"/>
                        </a:rPr>
                        <a:t>When should mission systems and the power systems controls communicate?</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kern="1200" dirty="0">
                          <a:solidFill>
                            <a:schemeClr val="tx1"/>
                          </a:solidFill>
                          <a:latin typeface="+mn-lt"/>
                          <a:ea typeface="+mn-ea"/>
                          <a:cs typeface="+mn-cs"/>
                        </a:rPr>
                        <a:t>What are examples of mission system - power system communication?</a:t>
                      </a:r>
                      <a:endParaRPr lang="en-US" sz="2000" dirty="0"/>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Remember</a:t>
                      </a:r>
                    </a:p>
                  </a:txBody>
                  <a:tcPr anchor="ctr">
                    <a:lnL>
                      <a:noFill/>
                    </a:lnL>
                    <a:lnR>
                      <a:noFill/>
                    </a:lnR>
                    <a:lnT>
                      <a:noFill/>
                    </a:lnT>
                    <a:lnB>
                      <a:noFill/>
                    </a:lnB>
                    <a:noFill/>
                  </a:tcPr>
                </a:tc>
                <a:extLst>
                  <a:ext uri="{0D108BD9-81ED-4DB2-BD59-A6C34878D82A}">
                    <a16:rowId xmlns:a16="http://schemas.microsoft.com/office/drawing/2014/main" val="446766427"/>
                  </a:ext>
                </a:extLst>
              </a:tr>
              <a:tr h="0">
                <a:tc>
                  <a:txBody>
                    <a:bodyPr/>
                    <a:lstStyle/>
                    <a:p>
                      <a:pPr>
                        <a:buNone/>
                      </a:pPr>
                      <a:r>
                        <a:rPr lang="en-US" sz="2000" kern="1200" dirty="0">
                          <a:solidFill>
                            <a:schemeClr val="tx1"/>
                          </a:solidFill>
                          <a:latin typeface="+mn-lt"/>
                          <a:ea typeface="+mn-ea"/>
                          <a:cs typeface="+mn-cs"/>
                        </a:rPr>
                        <a:t>How are mission system – power system control interfaces implemented?</a:t>
                      </a:r>
                      <a:endParaRPr lang="en-US" sz="2000" dirty="0"/>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kern="1200" dirty="0">
                          <a:solidFill>
                            <a:schemeClr val="tx1"/>
                          </a:solidFill>
                          <a:latin typeface="+mn-lt"/>
                          <a:ea typeface="+mn-ea"/>
                          <a:cs typeface="+mn-cs"/>
                        </a:rPr>
                        <a:t>What are potential design issues with respect to mission system – power system communications?	</a:t>
                      </a:r>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2/6/2026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DEF0-76D0-8093-D6EC-9425A89E2288}"/>
              </a:ext>
            </a:extLst>
          </p:cNvPr>
          <p:cNvSpPr>
            <a:spLocks noGrp="1"/>
          </p:cNvSpPr>
          <p:nvPr>
            <p:ph type="title"/>
          </p:nvPr>
        </p:nvSpPr>
        <p:spPr/>
        <p:txBody>
          <a:bodyPr/>
          <a:lstStyle/>
          <a:p>
            <a:r>
              <a:rPr lang="en-US" dirty="0"/>
              <a:t>Reserve Power </a:t>
            </a:r>
          </a:p>
        </p:txBody>
      </p:sp>
      <p:sp>
        <p:nvSpPr>
          <p:cNvPr id="3" name="Content Placeholder 2">
            <a:extLst>
              <a:ext uri="{FF2B5EF4-FFF2-40B4-BE49-F238E27FC236}">
                <a16:creationId xmlns:a16="http://schemas.microsoft.com/office/drawing/2014/main" id="{64247DF1-CE43-B3A9-E361-1FA573BC60EC}"/>
              </a:ext>
            </a:extLst>
          </p:cNvPr>
          <p:cNvSpPr>
            <a:spLocks noGrp="1"/>
          </p:cNvSpPr>
          <p:nvPr>
            <p:ph idx="1"/>
          </p:nvPr>
        </p:nvSpPr>
        <p:spPr>
          <a:xfrm>
            <a:off x="838200" y="1690688"/>
            <a:ext cx="10515600" cy="4665662"/>
          </a:xfrm>
        </p:spPr>
        <p:txBody>
          <a:bodyPr>
            <a:normAutofit fontScale="92500" lnSpcReduction="10000"/>
          </a:bodyPr>
          <a:lstStyle/>
          <a:p>
            <a:r>
              <a:rPr lang="en-US" dirty="0"/>
              <a:t>Shipboard power systems are designed to supply the operating load at all times.</a:t>
            </a:r>
          </a:p>
          <a:p>
            <a:r>
              <a:rPr lang="en-US" dirty="0"/>
              <a:t>Reserve power is online generation capacity and energy storage capacity in excess of the operating load that may be used for powering additional loads.</a:t>
            </a:r>
          </a:p>
          <a:p>
            <a:r>
              <a:rPr lang="en-US" dirty="0"/>
              <a:t>To minimize fuel consumption, a ship may operate with less reserve power then needed to cover every contingency for additional loads. </a:t>
            </a:r>
          </a:p>
          <a:p>
            <a:pPr lvl="1"/>
            <a:r>
              <a:rPr lang="en-US" dirty="0"/>
              <a:t>Control interaction between the mission systems and the power system controls enable the power system to have sufficient online generation capacity to serve the operating loads</a:t>
            </a:r>
          </a:p>
          <a:p>
            <a:pPr lvl="2"/>
            <a:r>
              <a:rPr lang="en-US" dirty="0"/>
              <a:t>May require loads to delay increasing their power consumption. </a:t>
            </a:r>
          </a:p>
          <a:p>
            <a:pPr lvl="2"/>
            <a:r>
              <a:rPr lang="en-US" dirty="0"/>
              <a:t>May require the power system to shed long-term interrupt loads while additional generation capacity is brought online.</a:t>
            </a:r>
          </a:p>
        </p:txBody>
      </p:sp>
      <p:sp>
        <p:nvSpPr>
          <p:cNvPr id="4" name="Date Placeholder 3">
            <a:extLst>
              <a:ext uri="{FF2B5EF4-FFF2-40B4-BE49-F238E27FC236}">
                <a16:creationId xmlns:a16="http://schemas.microsoft.com/office/drawing/2014/main" id="{8CE59C1E-934C-D4CD-1CC9-CE453C44500D}"/>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66A54030-06DD-D7F4-71A3-FBE7C2B1A945}"/>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628AB081-98C9-9365-B6DF-7A44458CB002}"/>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2941241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4AC27-8B28-2CC1-D23D-E3B2564B43D4}"/>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A4B8B688-A088-9C48-AB2C-AF986EE42234}"/>
              </a:ext>
            </a:extLst>
          </p:cNvPr>
          <p:cNvSpPr>
            <a:spLocks noGrp="1"/>
          </p:cNvSpPr>
          <p:nvPr>
            <p:ph idx="1"/>
          </p:nvPr>
        </p:nvSpPr>
        <p:spPr>
          <a:xfrm>
            <a:off x="838200" y="1291590"/>
            <a:ext cx="10515600" cy="5086985"/>
          </a:xfrm>
        </p:spPr>
        <p:txBody>
          <a:bodyPr>
            <a:normAutofit fontScale="70000" lnSpcReduction="20000"/>
          </a:bodyPr>
          <a:lstStyle/>
          <a:p>
            <a:r>
              <a:rPr lang="en-US" dirty="0"/>
              <a:t>Large Load</a:t>
            </a:r>
          </a:p>
          <a:p>
            <a:pPr lvl="1"/>
            <a:r>
              <a:rPr lang="en-US" dirty="0"/>
              <a:t>When operating at maximum power, a large load may require more than 20% of the online power capacity.</a:t>
            </a:r>
          </a:p>
          <a:p>
            <a:pPr lvl="1"/>
            <a:r>
              <a:rPr lang="en-US" dirty="0"/>
              <a:t>Example: Propulsion motors.</a:t>
            </a:r>
          </a:p>
          <a:p>
            <a:pPr lvl="2"/>
            <a:r>
              <a:rPr lang="en-US" dirty="0"/>
              <a:t>The maximum power used by a propulsion motor may be limited by the power system to prevent overloading the generator sets.</a:t>
            </a:r>
          </a:p>
          <a:p>
            <a:pPr lvl="2"/>
            <a:r>
              <a:rPr lang="en-US" dirty="0"/>
              <a:t>If more propulsion power is needed, the propulsion motor requests additional power and the power system brings online additional generator sets (power system control may shed long term interrupt loads while additional generator sets are brought online).  The propulsion motor may not use the additional power until given permission to do so by the power system controls.</a:t>
            </a:r>
          </a:p>
          <a:p>
            <a:pPr lvl="1"/>
            <a:r>
              <a:rPr lang="en-US" dirty="0"/>
              <a:t>Example: Large exhaust fans on a mechanical drive roll-on-roll off (RORO) ship</a:t>
            </a:r>
          </a:p>
          <a:p>
            <a:pPr lvl="2"/>
            <a:r>
              <a:rPr lang="en-US" dirty="0"/>
              <a:t>Fans must gain permission to start from the control system before starting.</a:t>
            </a:r>
          </a:p>
          <a:p>
            <a:r>
              <a:rPr lang="en-US" dirty="0"/>
              <a:t>Pulsed Load </a:t>
            </a:r>
          </a:p>
          <a:p>
            <a:pPr lvl="1"/>
            <a:r>
              <a:rPr lang="en-US" dirty="0"/>
              <a:t>If unconstrained, the power and current waveforms of a pulsed load may be such that the power system cannot provide a voltage waveform within interface standards.</a:t>
            </a:r>
          </a:p>
          <a:p>
            <a:pPr lvl="1"/>
            <a:r>
              <a:rPr lang="en-US" dirty="0"/>
              <a:t>Negotiations between the pulsed load and the power system may be employed so that the voltage waveforms are within interface standards while the pulsed load draws the negotiated power and current waveforms.</a:t>
            </a:r>
          </a:p>
          <a:p>
            <a:pPr lvl="2"/>
            <a:r>
              <a:rPr lang="en-US" dirty="0"/>
              <a:t>Control mode of generator sets may change from fuel economy to responsiveness.</a:t>
            </a:r>
          </a:p>
          <a:p>
            <a:r>
              <a:rPr lang="en-US" dirty="0"/>
              <a:t>Load Shedding</a:t>
            </a:r>
          </a:p>
          <a:p>
            <a:pPr lvl="1"/>
            <a:r>
              <a:rPr lang="en-US" dirty="0"/>
              <a:t>Commanding loads to enter a reduced power consumption state may be preferable to shutting off power to them completely; the recovery time could be considerably shorter.</a:t>
            </a:r>
          </a:p>
          <a:p>
            <a:pPr lvl="1"/>
            <a:r>
              <a:rPr lang="en-US" dirty="0"/>
              <a:t>The load may have multiple power limit levels corresponding to different levels of capability.</a:t>
            </a:r>
          </a:p>
          <a:p>
            <a:pPr marL="0" indent="0">
              <a:buNone/>
            </a:pPr>
            <a:endParaRPr lang="en-US" dirty="0"/>
          </a:p>
        </p:txBody>
      </p:sp>
      <p:sp>
        <p:nvSpPr>
          <p:cNvPr id="4" name="Date Placeholder 3">
            <a:extLst>
              <a:ext uri="{FF2B5EF4-FFF2-40B4-BE49-F238E27FC236}">
                <a16:creationId xmlns:a16="http://schemas.microsoft.com/office/drawing/2014/main" id="{41E34ACB-3488-ED0A-407A-33E1EEBB183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3C97D3B7-EC39-1E9D-67CC-7672B77637C6}"/>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F9B36774-3222-C2CE-4A86-6974E99511C3}"/>
              </a:ext>
            </a:extLst>
          </p:cNvPr>
          <p:cNvSpPr>
            <a:spLocks noGrp="1"/>
          </p:cNvSpPr>
          <p:nvPr>
            <p:ph type="sldNum" sz="quarter" idx="12"/>
          </p:nvPr>
        </p:nvSpPr>
        <p:spPr/>
        <p:txBody>
          <a:bodyPr/>
          <a:lstStyle/>
          <a:p>
            <a:fld id="{13E3B7D2-2C23-477A-B7E5-64419E75BE45}" type="slidenum">
              <a:rPr lang="en-US" smtClean="0"/>
              <a:t>4</a:t>
            </a:fld>
            <a:endParaRPr lang="en-US"/>
          </a:p>
        </p:txBody>
      </p:sp>
    </p:spTree>
    <p:extLst>
      <p:ext uri="{BB962C8B-B14F-4D97-AF65-F5344CB8AC3E}">
        <p14:creationId xmlns:p14="http://schemas.microsoft.com/office/powerpoint/2010/main" val="247745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6C5F-C99E-244D-AA38-8BFCEDAF92DD}"/>
              </a:ext>
            </a:extLst>
          </p:cNvPr>
          <p:cNvSpPr>
            <a:spLocks noGrp="1"/>
          </p:cNvSpPr>
          <p:nvPr>
            <p:ph type="title"/>
          </p:nvPr>
        </p:nvSpPr>
        <p:spPr/>
        <p:txBody>
          <a:bodyPr/>
          <a:lstStyle/>
          <a:p>
            <a:r>
              <a:rPr lang="en-US" dirty="0"/>
              <a:t>Implementation</a:t>
            </a:r>
          </a:p>
        </p:txBody>
      </p:sp>
      <p:sp>
        <p:nvSpPr>
          <p:cNvPr id="3" name="Content Placeholder 2">
            <a:extLst>
              <a:ext uri="{FF2B5EF4-FFF2-40B4-BE49-F238E27FC236}">
                <a16:creationId xmlns:a16="http://schemas.microsoft.com/office/drawing/2014/main" id="{C3B7A5BE-3EA0-431A-EDAF-5CACE998736C}"/>
              </a:ext>
            </a:extLst>
          </p:cNvPr>
          <p:cNvSpPr>
            <a:spLocks noGrp="1"/>
          </p:cNvSpPr>
          <p:nvPr>
            <p:ph idx="1"/>
          </p:nvPr>
        </p:nvSpPr>
        <p:spPr>
          <a:xfrm>
            <a:off x="838200" y="1428750"/>
            <a:ext cx="10515600" cy="4927600"/>
          </a:xfrm>
        </p:spPr>
        <p:txBody>
          <a:bodyPr>
            <a:normAutofit fontScale="70000" lnSpcReduction="20000"/>
          </a:bodyPr>
          <a:lstStyle/>
          <a:p>
            <a:r>
              <a:rPr lang="en-US" dirty="0"/>
              <a:t>The interface between the mission system equipment and power system controls should include definitions for all seven layers of the Open Systems Interconnection (OSI) Model.</a:t>
            </a:r>
          </a:p>
          <a:p>
            <a:pPr lvl="1"/>
            <a:r>
              <a:rPr lang="en-US" dirty="0"/>
              <a:t>Physical Layer</a:t>
            </a:r>
          </a:p>
          <a:p>
            <a:pPr lvl="1"/>
            <a:r>
              <a:rPr lang="en-US" dirty="0"/>
              <a:t>Data Link Layer</a:t>
            </a:r>
          </a:p>
          <a:p>
            <a:pPr lvl="1"/>
            <a:r>
              <a:rPr lang="en-US" dirty="0"/>
              <a:t>Network Layer</a:t>
            </a:r>
          </a:p>
          <a:p>
            <a:pPr lvl="1"/>
            <a:r>
              <a:rPr lang="en-US" dirty="0"/>
              <a:t>Transport Layer</a:t>
            </a:r>
          </a:p>
          <a:p>
            <a:pPr lvl="1"/>
            <a:r>
              <a:rPr lang="en-US" dirty="0"/>
              <a:t>Session Layer</a:t>
            </a:r>
          </a:p>
          <a:p>
            <a:pPr lvl="1"/>
            <a:r>
              <a:rPr lang="en-US" dirty="0"/>
              <a:t>Presentation Layer</a:t>
            </a:r>
          </a:p>
          <a:p>
            <a:pPr lvl="1"/>
            <a:r>
              <a:rPr lang="en-US" dirty="0"/>
              <a:t>Application Layer</a:t>
            </a:r>
          </a:p>
          <a:p>
            <a:r>
              <a:rPr lang="en-US" dirty="0"/>
              <a:t>A simple command-response application layer protocol could be …</a:t>
            </a:r>
          </a:p>
          <a:p>
            <a:pPr lvl="1"/>
            <a:r>
              <a:rPr lang="en-US" dirty="0"/>
              <a:t>Load request for use of power from power system</a:t>
            </a:r>
          </a:p>
          <a:p>
            <a:pPr lvl="1"/>
            <a:r>
              <a:rPr lang="en-US" dirty="0"/>
              <a:t>Power system grants request or commands to stand by</a:t>
            </a:r>
          </a:p>
          <a:p>
            <a:pPr lvl="1"/>
            <a:r>
              <a:rPr lang="en-US" dirty="0"/>
              <a:t>Load acknowledges power system response and behaves accordingly</a:t>
            </a:r>
          </a:p>
          <a:p>
            <a:pPr lvl="2"/>
            <a:r>
              <a:rPr lang="en-US" dirty="0"/>
              <a:t>If load commanded to standby, power system grants request when the power system is ready</a:t>
            </a:r>
          </a:p>
          <a:p>
            <a:pPr lvl="2"/>
            <a:r>
              <a:rPr lang="en-US" dirty="0"/>
              <a:t>Load acknowledges power system response</a:t>
            </a:r>
          </a:p>
          <a:p>
            <a:r>
              <a:rPr lang="en-US" dirty="0"/>
              <a:t>Behavior of the load and power system if the protocol is not completed within a specified time should be clearly defined.</a:t>
            </a:r>
          </a:p>
          <a:p>
            <a:r>
              <a:rPr lang="en-US" dirty="0"/>
              <a:t>Protocol should be described in the Interface Control Document (ICD).</a:t>
            </a:r>
          </a:p>
        </p:txBody>
      </p:sp>
      <p:sp>
        <p:nvSpPr>
          <p:cNvPr id="4" name="Date Placeholder 3">
            <a:extLst>
              <a:ext uri="{FF2B5EF4-FFF2-40B4-BE49-F238E27FC236}">
                <a16:creationId xmlns:a16="http://schemas.microsoft.com/office/drawing/2014/main" id="{03DF1903-2390-861D-FEAB-C286E8DB9834}"/>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50558081-7BE7-C750-B810-3A9CDE3185E1}"/>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FB1E7EF0-8A3A-15B5-CCB6-6E43F3A2E8F2}"/>
              </a:ext>
            </a:extLst>
          </p:cNvPr>
          <p:cNvSpPr>
            <a:spLocks noGrp="1"/>
          </p:cNvSpPr>
          <p:nvPr>
            <p:ph type="sldNum" sz="quarter" idx="12"/>
          </p:nvPr>
        </p:nvSpPr>
        <p:spPr/>
        <p:txBody>
          <a:bodyPr/>
          <a:lstStyle/>
          <a:p>
            <a:fld id="{13E3B7D2-2C23-477A-B7E5-64419E75BE45}" type="slidenum">
              <a:rPr lang="en-US" smtClean="0"/>
              <a:t>5</a:t>
            </a:fld>
            <a:endParaRPr lang="en-US"/>
          </a:p>
        </p:txBody>
      </p:sp>
    </p:spTree>
    <p:extLst>
      <p:ext uri="{BB962C8B-B14F-4D97-AF65-F5344CB8AC3E}">
        <p14:creationId xmlns:p14="http://schemas.microsoft.com/office/powerpoint/2010/main" val="203107107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8082</TotalTime>
  <Words>689</Words>
  <Application>Microsoft Office PowerPoint</Application>
  <PresentationFormat>Widescreen</PresentationFormat>
  <Paragraphs>64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1_Office Theme</vt:lpstr>
      <vt:lpstr>Control interaction with mission systems Shipboard Power System Fundamentals  Revision of 6 February 2026</vt:lpstr>
      <vt:lpstr>Essential Questions</vt:lpstr>
      <vt:lpstr>Reserve Power </vt:lpstr>
      <vt:lpstr>Examples</vt:lpstr>
      <vt:lpstr>Implementation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interaction with mission systems</dc:title>
  <dc:creator>Norbert Doerry</dc:creator>
  <cp:lastModifiedBy>Norbert Doerry</cp:lastModifiedBy>
  <cp:revision>133</cp:revision>
  <dcterms:created xsi:type="dcterms:W3CDTF">2025-04-03T12:58:23Z</dcterms:created>
  <dcterms:modified xsi:type="dcterms:W3CDTF">2026-02-06T11:27:42Z</dcterms:modified>
</cp:coreProperties>
</file>